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 id="269" r:id="rId3"/>
    <p:sldId id="268" r:id="rId4"/>
    <p:sldId id="273" r:id="rId5"/>
    <p:sldId id="258" r:id="rId6"/>
    <p:sldId id="257" r:id="rId7"/>
    <p:sldId id="271" r:id="rId8"/>
    <p:sldId id="260" r:id="rId9"/>
    <p:sldId id="261" r:id="rId10"/>
    <p:sldId id="272" r:id="rId11"/>
    <p:sldId id="262" r:id="rId12"/>
    <p:sldId id="263" r:id="rId13"/>
    <p:sldId id="264"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D30F7EA-35B8-4DB9-B98A-BEA06AD73E7F}" type="datetimeFigureOut">
              <a:rPr lang="en-US" smtClean="0"/>
              <a:pPr/>
              <a:t>5/10/2020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4FC6980-AB8C-4C7C-919D-777CFC7D7A6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30F7EA-35B8-4DB9-B98A-BEA06AD73E7F}" type="datetimeFigureOut">
              <a:rPr lang="en-US" smtClean="0"/>
              <a:pPr/>
              <a:t>5/10/2020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FC6980-AB8C-4C7C-919D-777CFC7D7A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30F7EA-35B8-4DB9-B98A-BEA06AD73E7F}" type="datetimeFigureOut">
              <a:rPr lang="en-US" smtClean="0"/>
              <a:pPr/>
              <a:t>5/10/2020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FC6980-AB8C-4C7C-919D-777CFC7D7A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30F7EA-35B8-4DB9-B98A-BEA06AD73E7F}" type="datetimeFigureOut">
              <a:rPr lang="en-US" smtClean="0"/>
              <a:pPr/>
              <a:t>5/10/2020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FC6980-AB8C-4C7C-919D-777CFC7D7A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D30F7EA-35B8-4DB9-B98A-BEA06AD73E7F}" type="datetimeFigureOut">
              <a:rPr lang="en-US" smtClean="0"/>
              <a:pPr/>
              <a:t>5/10/2020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FC6980-AB8C-4C7C-919D-777CFC7D7A6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30F7EA-35B8-4DB9-B98A-BEA06AD73E7F}" type="datetimeFigureOut">
              <a:rPr lang="en-US" smtClean="0"/>
              <a:pPr/>
              <a:t>5/10/2020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FC6980-AB8C-4C7C-919D-777CFC7D7A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30F7EA-35B8-4DB9-B98A-BEA06AD73E7F}" type="datetimeFigureOut">
              <a:rPr lang="en-US" smtClean="0"/>
              <a:pPr/>
              <a:t>5/10/2020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4FC6980-AB8C-4C7C-919D-777CFC7D7A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D30F7EA-35B8-4DB9-B98A-BEA06AD73E7F}" type="datetimeFigureOut">
              <a:rPr lang="en-US" smtClean="0"/>
              <a:pPr/>
              <a:t>5/10/2020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4FC6980-AB8C-4C7C-919D-777CFC7D7A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D30F7EA-35B8-4DB9-B98A-BEA06AD73E7F}" type="datetimeFigureOut">
              <a:rPr lang="en-US" smtClean="0"/>
              <a:pPr/>
              <a:t>5/10/2020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4FC6980-AB8C-4C7C-919D-777CFC7D7A6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30F7EA-35B8-4DB9-B98A-BEA06AD73E7F}" type="datetimeFigureOut">
              <a:rPr lang="en-US" smtClean="0"/>
              <a:pPr/>
              <a:t>5/10/2020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FC6980-AB8C-4C7C-919D-777CFC7D7A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D30F7EA-35B8-4DB9-B98A-BEA06AD73E7F}" type="datetimeFigureOut">
              <a:rPr lang="en-US" smtClean="0"/>
              <a:pPr/>
              <a:t>5/10/2020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FC6980-AB8C-4C7C-919D-777CFC7D7A6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D30F7EA-35B8-4DB9-B98A-BEA06AD73E7F}" type="datetimeFigureOut">
              <a:rPr lang="en-US" smtClean="0"/>
              <a:pPr/>
              <a:t>5/10/2020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FC6980-AB8C-4C7C-919D-777CFC7D7A6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lstStyle/>
          <a:p>
            <a:pPr algn="ctr"/>
            <a:r>
              <a:rPr lang="en-US" dirty="0" smtClean="0">
                <a:latin typeface="Candara" pitchFamily="34" charset="0"/>
                <a:cs typeface="Times New Roman" pitchFamily="18" charset="0"/>
              </a:rPr>
              <a:t>Concept of Feminism</a:t>
            </a:r>
            <a:endParaRPr lang="en-US" dirty="0">
              <a:latin typeface="Candara" pitchFamily="34" charset="0"/>
            </a:endParaRPr>
          </a:p>
        </p:txBody>
      </p:sp>
      <p:sp>
        <p:nvSpPr>
          <p:cNvPr id="3" name="Content Placeholder 2"/>
          <p:cNvSpPr>
            <a:spLocks noGrp="1"/>
          </p:cNvSpPr>
          <p:nvPr>
            <p:ph idx="1"/>
          </p:nvPr>
        </p:nvSpPr>
        <p:spPr>
          <a:xfrm>
            <a:off x="1435608" y="1219200"/>
            <a:ext cx="7403592" cy="5029200"/>
          </a:xfrm>
        </p:spPr>
        <p:txBody>
          <a:bodyPr/>
          <a:lstStyle/>
          <a:p>
            <a:pPr algn="just">
              <a:buNone/>
            </a:pPr>
            <a:r>
              <a:rPr lang="en-US" dirty="0" smtClean="0">
                <a:latin typeface="Times New Roman" pitchFamily="18" charset="0"/>
                <a:cs typeface="Times New Roman" pitchFamily="18" charset="0"/>
              </a:rPr>
              <a:t>	Feminism</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a complex set of ideologies and theories, that seeks to achieve equal social, political, and economic rights for women and men. Feminism refers to a diverse variety of beliefs, ideas, movements, and agendas for action. It refers to any actions, especially organized, that promote changes in society to end patterns that have disadvantaged women.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2000"/>
            <a:ext cx="7620000" cy="5486400"/>
          </a:xfrm>
        </p:spPr>
        <p:txBody>
          <a:bodyPr>
            <a:normAutofit lnSpcReduction="10000"/>
          </a:bodyPr>
          <a:lstStyle/>
          <a:p>
            <a:pPr algn="just"/>
            <a:r>
              <a:rPr lang="en-GB" dirty="0" smtClean="0">
                <a:latin typeface="Times New Roman" pitchFamily="18" charset="0"/>
                <a:cs typeface="Times New Roman" pitchFamily="18" charset="0"/>
              </a:rPr>
              <a:t>Radical feminist contend that it is not the economy but the family which maintains the patriarchy and transmit from generation to generation through sexual division of labour and sex- role socialisation. </a:t>
            </a:r>
          </a:p>
          <a:p>
            <a:pPr algn="just"/>
            <a:r>
              <a:rPr lang="en-GB" dirty="0" smtClean="0">
                <a:latin typeface="Times New Roman" pitchFamily="18" charset="0"/>
                <a:cs typeface="Times New Roman" pitchFamily="18" charset="0"/>
              </a:rPr>
              <a:t>However, patriarchy has its impacts on economy in terms of gender discrimination. Hence, they suggest the destruction of the patriarchal pattern of the family to achieve gender equality in addition to legal reforms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85800"/>
            <a:ext cx="7620000" cy="5562600"/>
          </a:xfrm>
        </p:spPr>
        <p:txBody>
          <a:bodyPr>
            <a:normAutofit fontScale="85000" lnSpcReduction="20000"/>
          </a:bodyPr>
          <a:lstStyle/>
          <a:p>
            <a:pPr algn="just"/>
            <a:r>
              <a:rPr lang="en-GB" dirty="0" smtClean="0">
                <a:latin typeface="Times New Roman" pitchFamily="18" charset="0"/>
                <a:cs typeface="Times New Roman" pitchFamily="18" charset="0"/>
              </a:rPr>
              <a:t>The advocates of this viewpoint propose that the removal of male supremacy demands a complete sex revolution which would destroy traditional sex taboos. </a:t>
            </a:r>
          </a:p>
          <a:p>
            <a:pPr algn="just"/>
            <a:r>
              <a:rPr lang="en-GB" dirty="0" smtClean="0">
                <a:latin typeface="Times New Roman" pitchFamily="18" charset="0"/>
                <a:cs typeface="Times New Roman" pitchFamily="18" charset="0"/>
              </a:rPr>
              <a:t>They propose a total change in the traditional patriarchal social structure. </a:t>
            </a:r>
          </a:p>
          <a:p>
            <a:pPr algn="just"/>
            <a:r>
              <a:rPr lang="en-GB" dirty="0" smtClean="0">
                <a:latin typeface="Times New Roman" pitchFamily="18" charset="0"/>
                <a:cs typeface="Times New Roman" pitchFamily="18" charset="0"/>
              </a:rPr>
              <a:t>Radicals contend that women should be organised to fight for their cause.</a:t>
            </a:r>
            <a:endParaRPr lang="en-US"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They recognise self – reliance as the major factor which helps in the achievement of equality.</a:t>
            </a:r>
          </a:p>
          <a:p>
            <a:pPr algn="just"/>
            <a:r>
              <a:rPr lang="en-GB" dirty="0" smtClean="0">
                <a:latin typeface="Times New Roman" pitchFamily="18" charset="0"/>
                <a:cs typeface="Times New Roman" pitchFamily="18" charset="0"/>
              </a:rPr>
              <a:t> Some of the action programmes outlined by the radical feminists as essential for the establishment of gender equality are control over one’s body, free sex and collective child care.</a:t>
            </a:r>
            <a:r>
              <a:rPr lang="en-GB" dirty="0" smtClean="0"/>
              <a:t> </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normAutofit/>
          </a:bodyPr>
          <a:lstStyle/>
          <a:p>
            <a:r>
              <a:rPr lang="en-US" sz="4000" i="1" dirty="0" smtClean="0">
                <a:latin typeface="Candara" pitchFamily="34" charset="0"/>
              </a:rPr>
              <a:t>Socialist Feminism</a:t>
            </a:r>
            <a:endParaRPr lang="en-US" sz="4000" i="1" dirty="0">
              <a:latin typeface="Candara" pitchFamily="34" charset="0"/>
            </a:endParaRPr>
          </a:p>
        </p:txBody>
      </p:sp>
      <p:sp>
        <p:nvSpPr>
          <p:cNvPr id="3" name="Content Placeholder 2"/>
          <p:cNvSpPr>
            <a:spLocks noGrp="1"/>
          </p:cNvSpPr>
          <p:nvPr>
            <p:ph idx="1"/>
          </p:nvPr>
        </p:nvSpPr>
        <p:spPr>
          <a:xfrm>
            <a:off x="990600" y="1447800"/>
            <a:ext cx="7391400" cy="4800600"/>
          </a:xfrm>
        </p:spPr>
        <p:txBody>
          <a:bodyPr/>
          <a:lstStyle/>
          <a:p>
            <a:pPr algn="just">
              <a:buNone/>
            </a:pPr>
            <a:r>
              <a:rPr lang="en-GB" sz="2800" dirty="0" smtClean="0">
                <a:latin typeface="Times New Roman" pitchFamily="18" charset="0"/>
                <a:cs typeface="Times New Roman" pitchFamily="18" charset="0"/>
              </a:rPr>
              <a:t>	Socialist feminism as theory and practice is till under the process of construction. Desai and </a:t>
            </a:r>
            <a:r>
              <a:rPr lang="en-GB" sz="2800" dirty="0" err="1" smtClean="0">
                <a:latin typeface="Times New Roman" pitchFamily="18" charset="0"/>
                <a:cs typeface="Times New Roman" pitchFamily="18" charset="0"/>
              </a:rPr>
              <a:t>Krishnaraj</a:t>
            </a:r>
            <a:r>
              <a:rPr lang="en-GB" sz="2800" dirty="0" smtClean="0">
                <a:latin typeface="Times New Roman" pitchFamily="18" charset="0"/>
                <a:cs typeface="Times New Roman" pitchFamily="18" charset="0"/>
              </a:rPr>
              <a:t> (1990) point out that,</a:t>
            </a:r>
            <a:endParaRPr lang="en-US" sz="2800" dirty="0" smtClean="0">
              <a:latin typeface="Times New Roman" pitchFamily="18" charset="0"/>
              <a:cs typeface="Times New Roman" pitchFamily="18" charset="0"/>
            </a:endParaRPr>
          </a:p>
          <a:p>
            <a:endParaRPr lang="en-US" dirty="0"/>
          </a:p>
        </p:txBody>
      </p:sp>
      <p:sp>
        <p:nvSpPr>
          <p:cNvPr id="5" name="Rectangle 4"/>
          <p:cNvSpPr/>
          <p:nvPr/>
        </p:nvSpPr>
        <p:spPr>
          <a:xfrm>
            <a:off x="2286000" y="2971800"/>
            <a:ext cx="4572000" cy="2862322"/>
          </a:xfrm>
          <a:prstGeom prst="rect">
            <a:avLst/>
          </a:prstGeom>
        </p:spPr>
        <p:txBody>
          <a:bodyPr wrap="square">
            <a:spAutoFit/>
          </a:bodyPr>
          <a:lstStyle/>
          <a:p>
            <a:pPr algn="just"/>
            <a:r>
              <a:rPr lang="en-GB" sz="2000" i="1" dirty="0" smtClean="0">
                <a:latin typeface="Times New Roman" pitchFamily="18" charset="0"/>
                <a:cs typeface="Times New Roman" pitchFamily="18" charset="0"/>
              </a:rPr>
              <a:t>“Feminist </a:t>
            </a:r>
            <a:r>
              <a:rPr lang="en-GB" sz="2000" i="1" dirty="0">
                <a:latin typeface="Times New Roman" pitchFamily="18" charset="0"/>
                <a:cs typeface="Times New Roman" pitchFamily="18" charset="0"/>
              </a:rPr>
              <a:t>under the socialist fold have been struggling during the past decade to come to grips with the reality of gender oppression in society for formulating patriarchy as a process in dialectic interaction with class society. No unified theory is as yet visible nor are the answers definitive but the questions they have asked are extremely </a:t>
            </a:r>
            <a:r>
              <a:rPr lang="en-GB" sz="2000" i="1" dirty="0" smtClean="0">
                <a:latin typeface="Times New Roman" pitchFamily="18" charset="0"/>
                <a:cs typeface="Times New Roman" pitchFamily="18" charset="0"/>
              </a:rPr>
              <a:t>relevant.”</a:t>
            </a:r>
            <a:endParaRPr lang="en-US" sz="2000" i="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327392" cy="5943600"/>
          </a:xfrm>
        </p:spPr>
        <p:txBody>
          <a:bodyPr>
            <a:noAutofit/>
          </a:bodyPr>
          <a:lstStyle/>
          <a:p>
            <a:pPr algn="just"/>
            <a:r>
              <a:rPr lang="en-GB" sz="2400" dirty="0" smtClean="0">
                <a:latin typeface="Times New Roman" pitchFamily="18" charset="0"/>
                <a:cs typeface="Times New Roman" pitchFamily="18" charset="0"/>
              </a:rPr>
              <a:t>In the opinion of socialist feminists, the inferior status of women is mainly due to private property and capitalist society. </a:t>
            </a:r>
          </a:p>
          <a:p>
            <a:pPr algn="just"/>
            <a:r>
              <a:rPr lang="en-GB" sz="2400" dirty="0" smtClean="0">
                <a:latin typeface="Times New Roman" pitchFamily="18" charset="0"/>
                <a:cs typeface="Times New Roman" pitchFamily="18" charset="0"/>
              </a:rPr>
              <a:t>They argue that power which is derived from sex and class is rooted in patriarchy and class structure. </a:t>
            </a:r>
          </a:p>
          <a:p>
            <a:pPr algn="just"/>
            <a:r>
              <a:rPr lang="en-GB" sz="2400" dirty="0" smtClean="0">
                <a:latin typeface="Times New Roman" pitchFamily="18" charset="0"/>
                <a:cs typeface="Times New Roman" pitchFamily="18" charset="0"/>
              </a:rPr>
              <a:t>Hence, there is a need to discover the inter relation between class and patriarchy that are responsible for the oppression and exploitation of women.</a:t>
            </a:r>
            <a:endParaRPr lang="en-US"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According to socialist feminists the subordination and powerlessness of women in society are implanted in four basic </a:t>
            </a:r>
            <a:r>
              <a:rPr lang="en-GB" sz="2400" dirty="0" err="1" smtClean="0">
                <a:latin typeface="Times New Roman" pitchFamily="18" charset="0"/>
                <a:cs typeface="Times New Roman" pitchFamily="18" charset="0"/>
              </a:rPr>
              <a:t>structurers</a:t>
            </a:r>
            <a:r>
              <a:rPr lang="en-GB" sz="2400" dirty="0" smtClean="0">
                <a:latin typeface="Times New Roman" pitchFamily="18" charset="0"/>
                <a:cs typeface="Times New Roman" pitchFamily="18" charset="0"/>
              </a:rPr>
              <a:t>: Production, Reproduction, Sexuality and socialization of children. They argue that hierarchal sex roles with unequal positions operate in the domains of both family and economy.</a:t>
            </a:r>
            <a:endParaRPr lang="en-US"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04800"/>
            <a:ext cx="7543800" cy="5943600"/>
          </a:xfrm>
        </p:spPr>
        <p:txBody>
          <a:bodyPr>
            <a:normAutofit/>
          </a:bodyPr>
          <a:lstStyle/>
          <a:p>
            <a:pPr algn="just"/>
            <a:r>
              <a:rPr lang="en-GB" sz="2400" dirty="0" smtClean="0">
                <a:latin typeface="Times New Roman" pitchFamily="18" charset="0"/>
                <a:cs typeface="Times New Roman" pitchFamily="18" charset="0"/>
              </a:rPr>
              <a:t>Socialist consider the family and economy as interacting systems and not as separate units unto themselves. A group of socialist’s feminists further propose that oppression of women is due to unpaid domestic work in which they are engaged.</a:t>
            </a:r>
            <a:endParaRPr lang="en-US"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Socialists feminists feel that it is necessary to understand the hierarchal arrangement of sex roles within the class structures. They assert that an overthrow of the capitalist system will not mean transformation of patriarchal ideology.</a:t>
            </a:r>
            <a:r>
              <a:rPr lang="en-GB" sz="2400" dirty="0" smtClean="0"/>
              <a:t> </a:t>
            </a:r>
          </a:p>
          <a:p>
            <a:pPr algn="just"/>
            <a:r>
              <a:rPr lang="en-GB" sz="2400" dirty="0" smtClean="0">
                <a:latin typeface="Times New Roman" pitchFamily="18" charset="0"/>
                <a:cs typeface="Times New Roman" pitchFamily="18" charset="0"/>
              </a:rPr>
              <a:t>Therefore, they suggest to organise struggles against capitalism and patriarchy simultaneously so that gender equality would be possible. However, to socialist feminist, destruction of patriarchy dose not mean the total destruction of the family.</a:t>
            </a:r>
          </a:p>
          <a:p>
            <a:pPr algn="just"/>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905000"/>
            <a:ext cx="7467600" cy="4343400"/>
          </a:xfrm>
        </p:spPr>
        <p:txBody>
          <a:bodyPr/>
          <a:lstStyle/>
          <a:p>
            <a:pPr algn="just"/>
            <a:r>
              <a:rPr lang="en-GB" sz="2400" dirty="0" smtClean="0">
                <a:latin typeface="Times New Roman" pitchFamily="18" charset="0"/>
                <a:cs typeface="Times New Roman" pitchFamily="18" charset="0"/>
              </a:rPr>
              <a:t>The socialist feminist are not anti- men unlike the radical feminists. They believe in working with men if the latter extend their whole-hearted support in the achievement of gender equality. However, they consider women’s issues as specific which meet focused attention and analysis.</a:t>
            </a:r>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608" y="381000"/>
            <a:ext cx="7498080" cy="838200"/>
          </a:xfrm>
        </p:spPr>
        <p:txBody>
          <a:bodyPr>
            <a:noAutofit/>
          </a:bodyPr>
          <a:lstStyle/>
          <a:p>
            <a:pPr algn="ctr"/>
            <a:r>
              <a:rPr lang="en-US" sz="3200" b="1" dirty="0" smtClean="0">
                <a:latin typeface="Times New Roman" pitchFamily="18" charset="0"/>
                <a:cs typeface="Times New Roman" pitchFamily="18" charset="0"/>
              </a:rPr>
              <a:t>The Origin of the Word “Feminism”</a:t>
            </a:r>
            <a:br>
              <a:rPr lang="en-US" sz="3200" b="1" dirty="0" smtClean="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4" name="Content Placeholder 3"/>
          <p:cNvSpPr>
            <a:spLocks noGrp="1"/>
          </p:cNvSpPr>
          <p:nvPr>
            <p:ph idx="1"/>
          </p:nvPr>
        </p:nvSpPr>
        <p:spPr>
          <a:xfrm>
            <a:off x="609600" y="1447800"/>
            <a:ext cx="8324088" cy="4800600"/>
          </a:xfrm>
        </p:spPr>
        <p:txBody>
          <a:bodyPr>
            <a:normAutofit fontScale="92500" lnSpcReduction="10000"/>
          </a:bodyPr>
          <a:lstStyle/>
          <a:p>
            <a:pPr algn="just">
              <a:buNone/>
            </a:pPr>
            <a:r>
              <a:rPr lang="en-US" dirty="0" smtClean="0">
                <a:latin typeface="Times New Roman" pitchFamily="18" charset="0"/>
                <a:cs typeface="Times New Roman" pitchFamily="18" charset="0"/>
              </a:rPr>
              <a:t>				In 1837, French Philosopher and 			Utopian socialist Charles Fourier 			coined the </a:t>
            </a:r>
            <a:r>
              <a:rPr lang="en-US" b="1" dirty="0" smtClean="0">
                <a:latin typeface="Times New Roman" pitchFamily="18" charset="0"/>
                <a:cs typeface="Times New Roman" pitchFamily="18" charset="0"/>
              </a:rPr>
              <a:t>word</a:t>
            </a:r>
            <a:r>
              <a:rPr lang="en-US" dirty="0" smtClean="0">
                <a:latin typeface="Times New Roman" pitchFamily="18" charset="0"/>
                <a:cs typeface="Times New Roman" pitchFamily="18" charset="0"/>
              </a:rPr>
              <a:t> “feminism” to 			mean advocacy of women's rights.</a:t>
            </a:r>
          </a:p>
          <a:p>
            <a:pPr algn="just">
              <a:buNone/>
            </a:pP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Fourier believed that all important jobs should be open to women on the basis of skill and aptitude rather than closed on account of gender. He spoke of women as individuals, not as half the human couple.</a:t>
            </a:r>
          </a:p>
          <a:p>
            <a:endParaRPr lang="en-US" dirty="0" smtClean="0"/>
          </a:p>
          <a:p>
            <a:endParaRPr lang="en-US" dirty="0"/>
          </a:p>
        </p:txBody>
      </p:sp>
      <p:pic>
        <p:nvPicPr>
          <p:cNvPr id="6" name="Picture 5" descr="Charles-Fourier-engraving-painting-Samuel-Sartain-Jean-Francois.jpg"/>
          <p:cNvPicPr>
            <a:picLocks noChangeAspect="1"/>
          </p:cNvPicPr>
          <p:nvPr/>
        </p:nvPicPr>
        <p:blipFill>
          <a:blip r:embed="rId2"/>
          <a:stretch>
            <a:fillRect/>
          </a:stretch>
        </p:blipFill>
        <p:spPr>
          <a:xfrm>
            <a:off x="1219200" y="1066800"/>
            <a:ext cx="2057400" cy="2362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457200"/>
            <a:ext cx="8324088" cy="5791200"/>
          </a:xfrm>
        </p:spPr>
        <p:txBody>
          <a:bodyPr>
            <a:normAutofit/>
          </a:bodyPr>
          <a:lstStyle/>
          <a:p>
            <a:pPr algn="just">
              <a:buNone/>
            </a:pPr>
            <a:r>
              <a:rPr lang="en-US" dirty="0" smtClean="0">
                <a:latin typeface="Times New Roman" pitchFamily="18" charset="0"/>
                <a:cs typeface="Times New Roman" pitchFamily="18" charset="0"/>
              </a:rPr>
              <a:t>	Feminist movement have campaigned and continue to campaign for women’s rights, including the right to vote, to hold public office, to work, to earn fair wages or equal pay, to own property , to receive education, to enter contracts, to have equal rights within marriage, and to have maternity leave.</a:t>
            </a:r>
          </a:p>
          <a:p>
            <a:pPr algn="just">
              <a:buNone/>
            </a:pPr>
            <a:r>
              <a:rPr lang="en-US" dirty="0" smtClean="0">
                <a:latin typeface="Times New Roman" pitchFamily="18" charset="0"/>
                <a:cs typeface="Times New Roman" pitchFamily="18" charset="0"/>
              </a:rPr>
              <a:t>	Feminist have also worked to protect women and girls from rape, sexual harassment, and domestic violence.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320"/>
            <a:ext cx="7403592" cy="5669280"/>
          </a:xfrm>
        </p:spPr>
        <p:txBody>
          <a:bodyPr>
            <a:normAutofit/>
          </a:bodyPr>
          <a:lstStyle/>
          <a:p>
            <a:pPr algn="ctr"/>
            <a:r>
              <a:rPr lang="en-US" sz="6600" dirty="0" smtClean="0">
                <a:latin typeface="Candara" pitchFamily="34" charset="0"/>
              </a:rPr>
              <a:t>Types of Feminism</a:t>
            </a:r>
            <a:endParaRPr lang="en-US" sz="6600" dirty="0">
              <a:latin typeface="Candar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143000" y="381000"/>
            <a:ext cx="7543800" cy="5867400"/>
          </a:xfrm>
        </p:spPr>
        <p:txBody>
          <a:bodyPr>
            <a:normAutofit/>
          </a:bodyPr>
          <a:lstStyle/>
          <a:p>
            <a:pPr algn="just">
              <a:buNone/>
            </a:pPr>
            <a:r>
              <a:rPr lang="en-GB" dirty="0" smtClean="0"/>
              <a:t>	</a:t>
            </a:r>
            <a:r>
              <a:rPr lang="en-GB" sz="2800" dirty="0" smtClean="0">
                <a:latin typeface="Times New Roman" pitchFamily="18" charset="0"/>
                <a:cs typeface="Times New Roman" pitchFamily="18" charset="0"/>
              </a:rPr>
              <a:t>There are broadly three major types of Feminism in the discipline of gender studies. They are in vogue in understanding the causes and consequences of social subordination of women. These </a:t>
            </a:r>
            <a:r>
              <a:rPr lang="en-GB" sz="2800" dirty="0" err="1" smtClean="0">
                <a:latin typeface="Times New Roman" pitchFamily="18" charset="0"/>
                <a:cs typeface="Times New Roman" pitchFamily="18" charset="0"/>
              </a:rPr>
              <a:t>typeses</a:t>
            </a:r>
            <a:r>
              <a:rPr lang="en-GB" sz="2800" dirty="0" smtClean="0">
                <a:latin typeface="Times New Roman" pitchFamily="18" charset="0"/>
                <a:cs typeface="Times New Roman" pitchFamily="18" charset="0"/>
              </a:rPr>
              <a:t> help in analysing the factors which are responsible for the inferior status of women in society. They also suggest certain strategies for the achievement of gender equality. The three types are: </a:t>
            </a:r>
          </a:p>
          <a:p>
            <a:pPr marL="653796" indent="-571500" algn="just">
              <a:buAutoNum type="romanLcParenR"/>
            </a:pPr>
            <a:r>
              <a:rPr lang="en-GB" sz="2800" dirty="0" smtClean="0">
                <a:latin typeface="Times New Roman" pitchFamily="18" charset="0"/>
                <a:cs typeface="Times New Roman" pitchFamily="18" charset="0"/>
              </a:rPr>
              <a:t>Liberal feminism</a:t>
            </a:r>
          </a:p>
          <a:p>
            <a:pPr marL="653796" indent="-571500" algn="just">
              <a:buAutoNum type="romanLcParenR"/>
            </a:pPr>
            <a:r>
              <a:rPr lang="en-GB" sz="2800" dirty="0" smtClean="0">
                <a:latin typeface="Times New Roman" pitchFamily="18" charset="0"/>
                <a:cs typeface="Times New Roman" pitchFamily="18" charset="0"/>
              </a:rPr>
              <a:t>Radical feminism </a:t>
            </a:r>
          </a:p>
          <a:p>
            <a:pPr marL="653796" indent="-571500" algn="just">
              <a:buAutoNum type="romanLcParenR"/>
            </a:pPr>
            <a:r>
              <a:rPr lang="en-GB" sz="2800" dirty="0" smtClean="0">
                <a:latin typeface="Times New Roman" pitchFamily="18" charset="0"/>
                <a:cs typeface="Times New Roman" pitchFamily="18" charset="0"/>
              </a:rPr>
              <a:t>Socialist feminism</a:t>
            </a:r>
            <a:r>
              <a:rPr lang="en-GB" sz="2800" i="1" dirty="0" smtClean="0">
                <a:latin typeface="Candara" pitchFamily="34" charset="0"/>
                <a:cs typeface="Times New Roman" pitchFamily="18" charset="0"/>
              </a:rPr>
              <a:t>.</a:t>
            </a:r>
            <a:endParaRPr lang="en-US" sz="2800" i="1" dirty="0" smtClean="0">
              <a:latin typeface="Candara" pitchFamily="34" charset="0"/>
              <a:cs typeface="Times New Roman" pitchFamily="18" charset="0"/>
            </a:endParaRPr>
          </a:p>
          <a:p>
            <a:endParaRPr lang="en-US" sz="2800" i="1" dirty="0">
              <a:latin typeface="Candar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81000"/>
            <a:ext cx="7498080" cy="762000"/>
          </a:xfrm>
        </p:spPr>
        <p:txBody>
          <a:bodyPr>
            <a:normAutofit fontScale="90000"/>
          </a:bodyPr>
          <a:lstStyle/>
          <a:p>
            <a:pPr algn="ctr"/>
            <a:r>
              <a:rPr lang="en-GB" sz="4400" b="1" i="1" dirty="0" smtClean="0">
                <a:latin typeface="Candara" pitchFamily="34" charset="0"/>
              </a:rPr>
              <a:t>Liberal Feminism</a:t>
            </a:r>
            <a:r>
              <a:rPr lang="en-US" sz="4400" i="1" dirty="0" smtClean="0">
                <a:latin typeface="Candara" pitchFamily="34" charset="0"/>
              </a:rPr>
              <a:t/>
            </a:r>
            <a:br>
              <a:rPr lang="en-US" sz="4400" i="1" dirty="0" smtClean="0">
                <a:latin typeface="Candara" pitchFamily="34" charset="0"/>
              </a:rPr>
            </a:br>
            <a:endParaRPr lang="en-US" sz="4400" i="1" dirty="0">
              <a:latin typeface="Candara" pitchFamily="34" charset="0"/>
            </a:endParaRPr>
          </a:p>
        </p:txBody>
      </p:sp>
      <p:sp>
        <p:nvSpPr>
          <p:cNvPr id="3" name="Content Placeholder 2"/>
          <p:cNvSpPr>
            <a:spLocks noGrp="1"/>
          </p:cNvSpPr>
          <p:nvPr>
            <p:ph idx="1"/>
          </p:nvPr>
        </p:nvSpPr>
        <p:spPr>
          <a:xfrm>
            <a:off x="1066800" y="1143000"/>
            <a:ext cx="7772400" cy="5105400"/>
          </a:xfrm>
        </p:spPr>
        <p:txBody>
          <a:bodyPr>
            <a:noAutofit/>
          </a:bodyPr>
          <a:lstStyle/>
          <a:p>
            <a:pPr algn="just"/>
            <a:r>
              <a:rPr lang="en-GB" sz="2400" dirty="0" smtClean="0">
                <a:latin typeface="Times New Roman" pitchFamily="18" charset="0"/>
                <a:cs typeface="Times New Roman" pitchFamily="18" charset="0"/>
              </a:rPr>
              <a:t>This perspective was developed in the eighteenth century when liberal philosophy and individualism were strongly propagated. </a:t>
            </a:r>
          </a:p>
          <a:p>
            <a:pPr algn="just"/>
            <a:r>
              <a:rPr lang="en-GB" sz="2400" dirty="0" smtClean="0">
                <a:latin typeface="Times New Roman" pitchFamily="18" charset="0"/>
                <a:cs typeface="Times New Roman" pitchFamily="18" charset="0"/>
              </a:rPr>
              <a:t>The main argument of liberal feminism is women are rational individuals who deserve equal freedom equal rights like men. </a:t>
            </a:r>
          </a:p>
          <a:p>
            <a:pPr algn="just"/>
            <a:r>
              <a:rPr lang="en-GB" sz="2400" dirty="0" smtClean="0">
                <a:latin typeface="Times New Roman" pitchFamily="18" charset="0"/>
                <a:cs typeface="Times New Roman" pitchFamily="18" charset="0"/>
              </a:rPr>
              <a:t>One of the early liberal feminists, Mary </a:t>
            </a:r>
            <a:r>
              <a:rPr lang="en-GB" sz="2400" dirty="0" err="1" smtClean="0">
                <a:latin typeface="Times New Roman" pitchFamily="18" charset="0"/>
                <a:cs typeface="Times New Roman" pitchFamily="18" charset="0"/>
              </a:rPr>
              <a:t>Willstone</a:t>
            </a:r>
            <a:r>
              <a:rPr lang="en-GB" sz="2400" dirty="0" smtClean="0">
                <a:latin typeface="Times New Roman" pitchFamily="18" charset="0"/>
                <a:cs typeface="Times New Roman" pitchFamily="18" charset="0"/>
              </a:rPr>
              <a:t> Craft in her book, </a:t>
            </a:r>
            <a:r>
              <a:rPr lang="en-GB" sz="2400" i="1" dirty="0" smtClean="0">
                <a:latin typeface="Times New Roman" pitchFamily="18" charset="0"/>
                <a:cs typeface="Times New Roman" pitchFamily="18" charset="0"/>
              </a:rPr>
              <a:t>A Vindication of the Rights of Women</a:t>
            </a:r>
            <a:r>
              <a:rPr lang="en-GB" sz="2400" dirty="0" smtClean="0">
                <a:latin typeface="Times New Roman" pitchFamily="18" charset="0"/>
                <a:cs typeface="Times New Roman" pitchFamily="18" charset="0"/>
              </a:rPr>
              <a:t> argues that women are first all human beings and not mere sexual beings. They have the capability to control themselves by reason. Hence, women as individuals are eligible to have all the rights that one needs for comprehensive wellbeing.</a:t>
            </a:r>
            <a:endParaRPr lang="en-US" sz="24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400"/>
            <a:ext cx="7866888" cy="5334000"/>
          </a:xfrm>
        </p:spPr>
        <p:txBody>
          <a:bodyPr>
            <a:normAutofit/>
          </a:bodyPr>
          <a:lstStyle/>
          <a:p>
            <a:pPr algn="just"/>
            <a:r>
              <a:rPr lang="en-GB" sz="2400" dirty="0" smtClean="0">
                <a:latin typeface="Times New Roman" pitchFamily="18" charset="0"/>
                <a:cs typeface="Times New Roman" pitchFamily="18" charset="0"/>
              </a:rPr>
              <a:t>Another liberal thinker Mill, in his famous work The </a:t>
            </a:r>
            <a:r>
              <a:rPr lang="en-GB" sz="2400" i="1" dirty="0" smtClean="0">
                <a:latin typeface="Times New Roman" pitchFamily="18" charset="0"/>
                <a:cs typeface="Times New Roman" pitchFamily="18" charset="0"/>
              </a:rPr>
              <a:t>Subject of women</a:t>
            </a:r>
            <a:r>
              <a:rPr lang="en-GB" sz="2400" dirty="0" smtClean="0">
                <a:latin typeface="Times New Roman" pitchFamily="18" charset="0"/>
                <a:cs typeface="Times New Roman" pitchFamily="18" charset="0"/>
              </a:rPr>
              <a:t> asserts that the idea of inequality of sexes is wrong in itself. It is rather, one of the main obstacles to human development. It ought to be replaced by the perfect equality that places both men and women on an equal footing in terms of power and opportunities.</a:t>
            </a:r>
            <a:endParaRPr lang="en-US"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Liberal feminism as a theory flourished in the 1960’s. Liberal theorists accept the sex – role differences but with the condition that both the sexes are considered equal in terms of power and opportunities; hence they advocate equal rights for women.</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35608" y="762000"/>
            <a:ext cx="7174992" cy="5486400"/>
          </a:xfrm>
        </p:spPr>
        <p:txBody>
          <a:bodyPr>
            <a:noAutofit/>
          </a:bodyPr>
          <a:lstStyle/>
          <a:p>
            <a:pPr algn="just"/>
            <a:r>
              <a:rPr lang="en-GB" sz="2400" dirty="0" smtClean="0">
                <a:latin typeface="Times New Roman" pitchFamily="18" charset="0"/>
                <a:cs typeface="Times New Roman" pitchFamily="18" charset="0"/>
              </a:rPr>
              <a:t>It is held that accumulation of social reforms transforms the society gradually and help in the upliftment of women.</a:t>
            </a:r>
            <a:endParaRPr lang="en-US"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This perspective is criticised as reformist but not progressive by the radical feminist. Radicals felt that mere social reforms are of little use in achieving sex-equality. Real achievement of this goal calls for total transformation of traditional social structure.</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pPr algn="ctr"/>
            <a:r>
              <a:rPr lang="en-US" sz="4000" i="1" dirty="0" smtClean="0">
                <a:latin typeface="Candara" pitchFamily="34" charset="0"/>
              </a:rPr>
              <a:t>Radical Feminism</a:t>
            </a:r>
            <a:endParaRPr lang="en-US" sz="4000" i="1" dirty="0">
              <a:latin typeface="Candara" pitchFamily="34" charset="0"/>
            </a:endParaRPr>
          </a:p>
        </p:txBody>
      </p:sp>
      <p:sp>
        <p:nvSpPr>
          <p:cNvPr id="3" name="Content Placeholder 2"/>
          <p:cNvSpPr>
            <a:spLocks noGrp="1"/>
          </p:cNvSpPr>
          <p:nvPr>
            <p:ph idx="1"/>
          </p:nvPr>
        </p:nvSpPr>
        <p:spPr>
          <a:xfrm>
            <a:off x="1066800" y="1066800"/>
            <a:ext cx="7696200" cy="5181600"/>
          </a:xfrm>
        </p:spPr>
        <p:txBody>
          <a:bodyPr>
            <a:normAutofit fontScale="92500" lnSpcReduction="10000"/>
          </a:bodyPr>
          <a:lstStyle/>
          <a:p>
            <a:pPr algn="just"/>
            <a:r>
              <a:rPr lang="en-GB" dirty="0" smtClean="0">
                <a:latin typeface="Times New Roman" pitchFamily="18" charset="0"/>
                <a:cs typeface="Times New Roman" pitchFamily="18" charset="0"/>
              </a:rPr>
              <a:t>This second wave of feminism emerged around 1970’s. Radical feminism as a theory accepts patriarchy as a major cause for sexual oppression in society. </a:t>
            </a:r>
          </a:p>
          <a:p>
            <a:pPr algn="just"/>
            <a:r>
              <a:rPr lang="en-GB" dirty="0" smtClean="0">
                <a:latin typeface="Times New Roman" pitchFamily="18" charset="0"/>
                <a:cs typeface="Times New Roman" pitchFamily="18" charset="0"/>
              </a:rPr>
              <a:t>Patriarchy, as radicals define, is man’s control over woman’s fertility. It is a vertical arrangement of society in terms of male authority and dominance. It is patriarchy which leads to sexual division of labour in family and society. It is this ideology which discriminates between men and women based on their biological differences.</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115</TotalTime>
  <Words>881</Words>
  <Application>Microsoft Office PowerPoint</Application>
  <PresentationFormat>On-screen Show (4:3)</PresentationFormat>
  <Paragraphs>42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Candara</vt:lpstr>
      <vt:lpstr>Gill Sans MT</vt:lpstr>
      <vt:lpstr>Times New Roman</vt:lpstr>
      <vt:lpstr>Verdana</vt:lpstr>
      <vt:lpstr>Wingdings 2</vt:lpstr>
      <vt:lpstr>Solstice</vt:lpstr>
      <vt:lpstr>Concept of Feminism</vt:lpstr>
      <vt:lpstr>The Origin of the Word “Feminism” </vt:lpstr>
      <vt:lpstr>PowerPoint Presentation</vt:lpstr>
      <vt:lpstr>Types of Feminism</vt:lpstr>
      <vt:lpstr>PowerPoint Presentation</vt:lpstr>
      <vt:lpstr>Liberal Feminism </vt:lpstr>
      <vt:lpstr>PowerPoint Presentation</vt:lpstr>
      <vt:lpstr>PowerPoint Presentation</vt:lpstr>
      <vt:lpstr>Radical Feminism</vt:lpstr>
      <vt:lpstr>PowerPoint Presentation</vt:lpstr>
      <vt:lpstr>PowerPoint Presentation</vt:lpstr>
      <vt:lpstr>Socialist Feminism</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Abdul Rehman</cp:lastModifiedBy>
  <cp:revision>41</cp:revision>
  <dcterms:created xsi:type="dcterms:W3CDTF">2020-05-03T18:25:38Z</dcterms:created>
  <dcterms:modified xsi:type="dcterms:W3CDTF">2020-05-10T11:48:14Z</dcterms:modified>
</cp:coreProperties>
</file>